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56" r:id="rId4"/>
    <p:sldId id="258" r:id="rId5"/>
    <p:sldId id="259" r:id="rId6"/>
    <p:sldId id="260" r:id="rId7"/>
    <p:sldId id="261" r:id="rId8"/>
    <p:sldId id="264" r:id="rId9"/>
    <p:sldId id="265" r:id="rId10"/>
    <p:sldId id="266" r:id="rId11"/>
    <p:sldId id="267" r:id="rId12"/>
    <p:sldId id="268" r:id="rId13"/>
    <p:sldId id="269" r:id="rId14"/>
    <p:sldId id="270" r:id="rId15"/>
    <p:sldId id="262" r:id="rId1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7" name="TextBox 6"/>
          <p:cNvSpPr txBox="1"/>
          <p:nvPr userDrawn="1"/>
        </p:nvSpPr>
        <p:spPr>
          <a:xfrm>
            <a:off x="1600200" y="355937"/>
            <a:ext cx="2514600" cy="1015663"/>
          </a:xfrm>
          <a:prstGeom prst="rect">
            <a:avLst/>
          </a:prstGeom>
          <a:noFill/>
        </p:spPr>
        <p:txBody>
          <a:bodyPr wrap="square" rtlCol="0">
            <a:spAutoFit/>
          </a:bodyPr>
          <a:lstStyle/>
          <a:p>
            <a:r>
              <a:rPr lang="en-US" sz="2000" b="1" dirty="0">
                <a:solidFill>
                  <a:schemeClr val="bg1"/>
                </a:solidFill>
                <a:effectLst/>
              </a:rPr>
              <a:t>Workplace</a:t>
            </a:r>
          </a:p>
          <a:p>
            <a:r>
              <a:rPr lang="en-US" sz="2000" b="1" dirty="0">
                <a:solidFill>
                  <a:schemeClr val="bg1"/>
                </a:solidFill>
                <a:effectLst/>
              </a:rPr>
              <a:t>Disability</a:t>
            </a:r>
            <a:r>
              <a:rPr lang="en-US" sz="2000" b="1" baseline="0" dirty="0">
                <a:solidFill>
                  <a:schemeClr val="bg1"/>
                </a:solidFill>
                <a:effectLst/>
              </a:rPr>
              <a:t> </a:t>
            </a:r>
          </a:p>
          <a:p>
            <a:r>
              <a:rPr lang="en-US" sz="2000" b="1" baseline="0" dirty="0">
                <a:solidFill>
                  <a:schemeClr val="bg1"/>
                </a:solidFill>
                <a:effectLst/>
              </a:rPr>
              <a:t>Etiquette</a:t>
            </a:r>
            <a:endParaRPr lang="en-US" sz="2000" b="1" dirty="0">
              <a:solidFill>
                <a:schemeClr val="bg1"/>
              </a:solidFill>
              <a:effectLst/>
            </a:endParaRPr>
          </a:p>
        </p:txBody>
      </p:sp>
      <p:sp>
        <p:nvSpPr>
          <p:cNvPr id="8" name="TextBox 7"/>
          <p:cNvSpPr txBox="1"/>
          <p:nvPr userDrawn="1"/>
        </p:nvSpPr>
        <p:spPr>
          <a:xfrm>
            <a:off x="6629400" y="6261146"/>
            <a:ext cx="2133600" cy="369332"/>
          </a:xfrm>
          <a:prstGeom prst="rect">
            <a:avLst/>
          </a:prstGeom>
          <a:noFill/>
        </p:spPr>
        <p:txBody>
          <a:bodyPr wrap="square" rtlCol="0">
            <a:spAutoFit/>
          </a:bodyPr>
          <a:lstStyle/>
          <a:p>
            <a:r>
              <a:rPr lang="en-US" dirty="0"/>
              <a:t>September 2014</a:t>
            </a:r>
          </a:p>
        </p:txBody>
      </p:sp>
    </p:spTree>
    <p:extLst>
      <p:ext uri="{BB962C8B-B14F-4D97-AF65-F5344CB8AC3E}">
        <p14:creationId xmlns:p14="http://schemas.microsoft.com/office/powerpoint/2010/main" val="3748899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D19C60-E6A4-44A8-A0B9-7E2044FC7DFE}"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402AE-AAB0-42E4-A43F-B71FD45DDCEE}" type="slidenum">
              <a:rPr lang="en-US" smtClean="0"/>
              <a:t>‹#›</a:t>
            </a:fld>
            <a:endParaRPr lang="en-US"/>
          </a:p>
        </p:txBody>
      </p:sp>
    </p:spTree>
    <p:extLst>
      <p:ext uri="{BB962C8B-B14F-4D97-AF65-F5344CB8AC3E}">
        <p14:creationId xmlns:p14="http://schemas.microsoft.com/office/powerpoint/2010/main" val="2500584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D19C60-E6A4-44A8-A0B9-7E2044FC7DFE}"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402AE-AAB0-42E4-A43F-B71FD45DDCEE}" type="slidenum">
              <a:rPr lang="en-US" smtClean="0"/>
              <a:t>‹#›</a:t>
            </a:fld>
            <a:endParaRPr lang="en-US"/>
          </a:p>
        </p:txBody>
      </p:sp>
    </p:spTree>
    <p:extLst>
      <p:ext uri="{BB962C8B-B14F-4D97-AF65-F5344CB8AC3E}">
        <p14:creationId xmlns:p14="http://schemas.microsoft.com/office/powerpoint/2010/main" val="417518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D19C60-E6A4-44A8-A0B9-7E2044FC7DFE}"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402AE-AAB0-42E4-A43F-B71FD45DDCEE}" type="slidenum">
              <a:rPr lang="en-US" smtClean="0"/>
              <a:t>‹#›</a:t>
            </a:fld>
            <a:endParaRPr lang="en-US"/>
          </a:p>
        </p:txBody>
      </p:sp>
      <p:sp>
        <p:nvSpPr>
          <p:cNvPr id="7" name="TextBox 6"/>
          <p:cNvSpPr txBox="1"/>
          <p:nvPr userDrawn="1"/>
        </p:nvSpPr>
        <p:spPr>
          <a:xfrm>
            <a:off x="1600200" y="355937"/>
            <a:ext cx="2514600" cy="1015663"/>
          </a:xfrm>
          <a:prstGeom prst="rect">
            <a:avLst/>
          </a:prstGeom>
          <a:noFill/>
        </p:spPr>
        <p:txBody>
          <a:bodyPr wrap="square" rtlCol="0">
            <a:spAutoFit/>
          </a:bodyPr>
          <a:lstStyle/>
          <a:p>
            <a:r>
              <a:rPr lang="en-US" sz="2000" b="1" dirty="0">
                <a:solidFill>
                  <a:schemeClr val="bg1"/>
                </a:solidFill>
                <a:effectLst/>
              </a:rPr>
              <a:t>OFCCP</a:t>
            </a:r>
          </a:p>
          <a:p>
            <a:r>
              <a:rPr lang="en-US" sz="2000" b="1" dirty="0">
                <a:solidFill>
                  <a:schemeClr val="bg1"/>
                </a:solidFill>
              </a:rPr>
              <a:t>New </a:t>
            </a:r>
          </a:p>
          <a:p>
            <a:r>
              <a:rPr lang="en-US" sz="2000" b="1" dirty="0">
                <a:solidFill>
                  <a:schemeClr val="bg1"/>
                </a:solidFill>
              </a:rPr>
              <a:t>Regulations</a:t>
            </a:r>
          </a:p>
        </p:txBody>
      </p:sp>
    </p:spTree>
    <p:extLst>
      <p:ext uri="{BB962C8B-B14F-4D97-AF65-F5344CB8AC3E}">
        <p14:creationId xmlns:p14="http://schemas.microsoft.com/office/powerpoint/2010/main" val="4240656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D19C60-E6A4-44A8-A0B9-7E2044FC7DFE}"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402AE-AAB0-42E4-A43F-B71FD45DDCEE}" type="slidenum">
              <a:rPr lang="en-US" smtClean="0"/>
              <a:t>‹#›</a:t>
            </a:fld>
            <a:endParaRPr lang="en-US"/>
          </a:p>
        </p:txBody>
      </p:sp>
    </p:spTree>
    <p:extLst>
      <p:ext uri="{BB962C8B-B14F-4D97-AF65-F5344CB8AC3E}">
        <p14:creationId xmlns:p14="http://schemas.microsoft.com/office/powerpoint/2010/main" val="11392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D19C60-E6A4-44A8-A0B9-7E2044FC7DFE}"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402AE-AAB0-42E4-A43F-B71FD45DDCEE}" type="slidenum">
              <a:rPr lang="en-US" smtClean="0"/>
              <a:t>‹#›</a:t>
            </a:fld>
            <a:endParaRPr lang="en-US"/>
          </a:p>
        </p:txBody>
      </p:sp>
    </p:spTree>
    <p:extLst>
      <p:ext uri="{BB962C8B-B14F-4D97-AF65-F5344CB8AC3E}">
        <p14:creationId xmlns:p14="http://schemas.microsoft.com/office/powerpoint/2010/main" val="2598078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D19C60-E6A4-44A8-A0B9-7E2044FC7DFE}"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402AE-AAB0-42E4-A43F-B71FD45DDCEE}" type="slidenum">
              <a:rPr lang="en-US" smtClean="0"/>
              <a:t>‹#›</a:t>
            </a:fld>
            <a:endParaRPr lang="en-US"/>
          </a:p>
        </p:txBody>
      </p:sp>
    </p:spTree>
    <p:extLst>
      <p:ext uri="{BB962C8B-B14F-4D97-AF65-F5344CB8AC3E}">
        <p14:creationId xmlns:p14="http://schemas.microsoft.com/office/powerpoint/2010/main" val="3634608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F0D19C60-E6A4-44A8-A0B9-7E2044FC7DFE}"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402AE-AAB0-42E4-A43F-B71FD45DDCEE}" type="slidenum">
              <a:rPr lang="en-US" smtClean="0"/>
              <a:t>‹#›</a:t>
            </a:fld>
            <a:endParaRPr lang="en-US"/>
          </a:p>
        </p:txBody>
      </p:sp>
    </p:spTree>
    <p:extLst>
      <p:ext uri="{BB962C8B-B14F-4D97-AF65-F5344CB8AC3E}">
        <p14:creationId xmlns:p14="http://schemas.microsoft.com/office/powerpoint/2010/main" val="3209137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19C60-E6A4-44A8-A0B9-7E2044FC7DFE}"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402AE-AAB0-42E4-A43F-B71FD45DDCEE}" type="slidenum">
              <a:rPr lang="en-US" smtClean="0"/>
              <a:t>‹#›</a:t>
            </a:fld>
            <a:endParaRPr lang="en-US"/>
          </a:p>
        </p:txBody>
      </p:sp>
    </p:spTree>
    <p:extLst>
      <p:ext uri="{BB962C8B-B14F-4D97-AF65-F5344CB8AC3E}">
        <p14:creationId xmlns:p14="http://schemas.microsoft.com/office/powerpoint/2010/main" val="2559298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D19C60-E6A4-44A8-A0B9-7E2044FC7DFE}"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402AE-AAB0-42E4-A43F-B71FD45DDCEE}" type="slidenum">
              <a:rPr lang="en-US" smtClean="0"/>
              <a:t>‹#›</a:t>
            </a:fld>
            <a:endParaRPr lang="en-US"/>
          </a:p>
        </p:txBody>
      </p:sp>
    </p:spTree>
    <p:extLst>
      <p:ext uri="{BB962C8B-B14F-4D97-AF65-F5344CB8AC3E}">
        <p14:creationId xmlns:p14="http://schemas.microsoft.com/office/powerpoint/2010/main" val="2226304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D19C60-E6A4-44A8-A0B9-7E2044FC7DFE}"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402AE-AAB0-42E4-A43F-B71FD45DDCEE}" type="slidenum">
              <a:rPr lang="en-US" smtClean="0"/>
              <a:t>‹#›</a:t>
            </a:fld>
            <a:endParaRPr lang="en-US"/>
          </a:p>
        </p:txBody>
      </p:sp>
    </p:spTree>
    <p:extLst>
      <p:ext uri="{BB962C8B-B14F-4D97-AF65-F5344CB8AC3E}">
        <p14:creationId xmlns:p14="http://schemas.microsoft.com/office/powerpoint/2010/main" val="287605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19C60-E6A4-44A8-A0B9-7E2044FC7DFE}" type="datetimeFigureOut">
              <a:rPr lang="en-US" smtClean="0"/>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402AE-AAB0-42E4-A43F-B71FD45DDCEE}"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114800" y="359309"/>
            <a:ext cx="4562475" cy="1043504"/>
          </a:xfrm>
          <a:prstGeom prst="rect">
            <a:avLst/>
          </a:prstGeom>
        </p:spPr>
      </p:pic>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09600" y="423608"/>
            <a:ext cx="838200" cy="979205"/>
          </a:xfrm>
          <a:prstGeom prst="rect">
            <a:avLst/>
          </a:prstGeom>
        </p:spPr>
      </p:pic>
      <p:sp>
        <p:nvSpPr>
          <p:cNvPr id="10" name="Rectangle 9"/>
          <p:cNvSpPr/>
          <p:nvPr userDrawn="1"/>
        </p:nvSpPr>
        <p:spPr>
          <a:xfrm>
            <a:off x="457200" y="359308"/>
            <a:ext cx="3657600" cy="10435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4114799" y="359308"/>
            <a:ext cx="4562475" cy="10435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1600200" y="359309"/>
            <a:ext cx="2514600" cy="104350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1290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askjan.org/topics/disetiq.ht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7772400" cy="993775"/>
          </a:xfrm>
        </p:spPr>
        <p:txBody>
          <a:bodyPr/>
          <a:lstStyle/>
          <a:p>
            <a:r>
              <a:rPr lang="en-US" dirty="0"/>
              <a:t>Workplace Disability Etiquette</a:t>
            </a:r>
            <a:br>
              <a:rPr lang="en-US" dirty="0"/>
            </a:br>
            <a:br>
              <a:rPr lang="en-US" dirty="0"/>
            </a:br>
            <a:endParaRPr lang="en-US" dirty="0"/>
          </a:p>
        </p:txBody>
      </p:sp>
      <p:pic>
        <p:nvPicPr>
          <p:cNvPr id="1026" name="Picture 2" descr="http://ddce.utexas.edu/disability/wp-content/uploads/2013/04/carto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9464" y="2590800"/>
            <a:ext cx="3543300" cy="37623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569464" y="5838825"/>
            <a:ext cx="3543300" cy="4857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3127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4152" y="1676400"/>
            <a:ext cx="8305800" cy="923330"/>
          </a:xfrm>
          <a:prstGeom prst="rect">
            <a:avLst/>
          </a:prstGeom>
          <a:noFill/>
        </p:spPr>
        <p:txBody>
          <a:bodyPr wrap="square" rtlCol="0">
            <a:spAutoFit/>
          </a:bodyPr>
          <a:lstStyle/>
          <a:p>
            <a:r>
              <a:rPr lang="en-US" sz="5400" dirty="0"/>
              <a:t>Workplace	</a:t>
            </a:r>
          </a:p>
        </p:txBody>
      </p:sp>
      <p:sp>
        <p:nvSpPr>
          <p:cNvPr id="2" name="TextBox 1"/>
          <p:cNvSpPr txBox="1"/>
          <p:nvPr/>
        </p:nvSpPr>
        <p:spPr>
          <a:xfrm>
            <a:off x="454152" y="2819400"/>
            <a:ext cx="8305800" cy="3847207"/>
          </a:xfrm>
          <a:prstGeom prst="rect">
            <a:avLst/>
          </a:prstGeom>
          <a:noFill/>
        </p:spPr>
        <p:txBody>
          <a:bodyPr wrap="square" rtlCol="0">
            <a:spAutoFit/>
          </a:bodyPr>
          <a:lstStyle/>
          <a:p>
            <a:r>
              <a:rPr lang="en-US" sz="2800" b="1" dirty="0"/>
              <a:t>Deaf or Hard of Hearing</a:t>
            </a:r>
          </a:p>
          <a:p>
            <a:pPr marL="285750" indent="-285750">
              <a:buFont typeface="Arial" panose="020B0604020202020204" pitchFamily="34" charset="0"/>
              <a:buChar char="•"/>
            </a:pPr>
            <a:r>
              <a:rPr lang="en-US" dirty="0"/>
              <a:t>Be aware that individuals who are deaf or hard of hearing communicate in various ways. Pay attention to cues such a whether the person uses sign language, is reading lips, writing or gesturing. </a:t>
            </a:r>
          </a:p>
          <a:p>
            <a:pPr marL="285750" indent="-285750">
              <a:buFont typeface="Arial" panose="020B0604020202020204" pitchFamily="34" charset="0"/>
              <a:buChar char="•"/>
            </a:pPr>
            <a:r>
              <a:rPr lang="en-US" dirty="0"/>
              <a:t>Maintain eye contact and direct your communication to the person who is deaf when using and interpreter.</a:t>
            </a:r>
          </a:p>
          <a:p>
            <a:pPr marL="285750" indent="-285750">
              <a:buFont typeface="Arial" panose="020B0604020202020204" pitchFamily="34" charset="0"/>
              <a:buChar char="•"/>
            </a:pPr>
            <a:r>
              <a:rPr lang="en-US" dirty="0"/>
              <a:t>Speak using a normal tone of voice unless asked to raise you voice, and rephrase rather than repeat the same words if you are not understood.</a:t>
            </a:r>
          </a:p>
          <a:p>
            <a:pPr marL="285750" indent="-285750">
              <a:buFont typeface="Arial" panose="020B0604020202020204" pitchFamily="34" charset="0"/>
              <a:buChar char="•"/>
            </a:pPr>
            <a:r>
              <a:rPr lang="en-US" dirty="0"/>
              <a:t>Talk with the individual about his/her preferred method of communication for job training or complex work-related situations. When appropriate, provide a qualified sign-language interpreter, CART services, or training videos that are captioned.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747425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4152" y="1676400"/>
            <a:ext cx="8305800" cy="923330"/>
          </a:xfrm>
          <a:prstGeom prst="rect">
            <a:avLst/>
          </a:prstGeom>
          <a:noFill/>
        </p:spPr>
        <p:txBody>
          <a:bodyPr wrap="square" rtlCol="0">
            <a:spAutoFit/>
          </a:bodyPr>
          <a:lstStyle/>
          <a:p>
            <a:r>
              <a:rPr lang="en-US" sz="5400" dirty="0"/>
              <a:t>Workplace	</a:t>
            </a:r>
          </a:p>
        </p:txBody>
      </p:sp>
      <p:sp>
        <p:nvSpPr>
          <p:cNvPr id="2" name="TextBox 1"/>
          <p:cNvSpPr txBox="1"/>
          <p:nvPr/>
        </p:nvSpPr>
        <p:spPr>
          <a:xfrm>
            <a:off x="454152" y="2819400"/>
            <a:ext cx="8305800" cy="2185214"/>
          </a:xfrm>
          <a:prstGeom prst="rect">
            <a:avLst/>
          </a:prstGeom>
          <a:noFill/>
        </p:spPr>
        <p:txBody>
          <a:bodyPr wrap="square" rtlCol="0">
            <a:spAutoFit/>
          </a:bodyPr>
          <a:lstStyle/>
          <a:p>
            <a:r>
              <a:rPr lang="en-US" sz="2800" b="1" dirty="0"/>
              <a:t>Individual with Speech impairments</a:t>
            </a:r>
          </a:p>
          <a:p>
            <a:pPr marL="285750" indent="-285750">
              <a:buFont typeface="Arial" panose="020B0604020202020204" pitchFamily="34" charset="0"/>
              <a:buChar char="•"/>
            </a:pPr>
            <a:r>
              <a:rPr lang="en-US" dirty="0"/>
              <a:t>Be patient and listen. Do not be afraid to say you do not understand.</a:t>
            </a:r>
          </a:p>
          <a:p>
            <a:pPr marL="285750" indent="-285750">
              <a:buFont typeface="Arial" panose="020B0604020202020204" pitchFamily="34" charset="0"/>
              <a:buChar char="•"/>
            </a:pPr>
            <a:r>
              <a:rPr lang="en-US" dirty="0"/>
              <a:t>Relax and communicate as you would normally.</a:t>
            </a:r>
          </a:p>
          <a:p>
            <a:pPr marL="285750" indent="-285750">
              <a:buFont typeface="Arial" panose="020B0604020202020204" pitchFamily="34" charset="0"/>
              <a:buChar char="•"/>
            </a:pPr>
            <a:r>
              <a:rPr lang="en-US" dirty="0"/>
              <a:t>Repeat what you heard to verify.</a:t>
            </a:r>
          </a:p>
          <a:p>
            <a:pPr marL="285750" indent="-285750">
              <a:buFont typeface="Arial" panose="020B0604020202020204" pitchFamily="34" charset="0"/>
              <a:buChar char="•"/>
            </a:pPr>
            <a:r>
              <a:rPr lang="en-US" dirty="0"/>
              <a:t>Be attentive in your mannerisms by maintaining conversational eye contact.</a:t>
            </a:r>
          </a:p>
          <a:p>
            <a:pPr marL="285750" indent="-285750">
              <a:buFont typeface="Arial" panose="020B0604020202020204" pitchFamily="34" charset="0"/>
              <a:buChar char="•"/>
            </a:pPr>
            <a:r>
              <a:rPr lang="en-US" dirty="0"/>
              <a:t>Focus on content rather than the delivery of the communication.</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2743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4152" y="1676400"/>
            <a:ext cx="8305800" cy="923330"/>
          </a:xfrm>
          <a:prstGeom prst="rect">
            <a:avLst/>
          </a:prstGeom>
          <a:noFill/>
        </p:spPr>
        <p:txBody>
          <a:bodyPr wrap="square" rtlCol="0">
            <a:spAutoFit/>
          </a:bodyPr>
          <a:lstStyle/>
          <a:p>
            <a:r>
              <a:rPr lang="en-US" sz="5400" dirty="0"/>
              <a:t>Workplace	</a:t>
            </a:r>
          </a:p>
        </p:txBody>
      </p:sp>
      <p:sp>
        <p:nvSpPr>
          <p:cNvPr id="2" name="TextBox 1"/>
          <p:cNvSpPr txBox="1"/>
          <p:nvPr/>
        </p:nvSpPr>
        <p:spPr>
          <a:xfrm>
            <a:off x="454152" y="2819400"/>
            <a:ext cx="8305800" cy="3016210"/>
          </a:xfrm>
          <a:prstGeom prst="rect">
            <a:avLst/>
          </a:prstGeom>
          <a:noFill/>
        </p:spPr>
        <p:txBody>
          <a:bodyPr wrap="square" rtlCol="0">
            <a:spAutoFit/>
          </a:bodyPr>
          <a:lstStyle/>
          <a:p>
            <a:r>
              <a:rPr lang="en-US" sz="2800" b="1" dirty="0"/>
              <a:t>Respiratory/Chemical Sensitivity</a:t>
            </a:r>
          </a:p>
          <a:p>
            <a:pPr marL="285750" indent="-285750">
              <a:buFont typeface="Arial" panose="020B0604020202020204" pitchFamily="34" charset="0"/>
              <a:buChar char="•"/>
            </a:pPr>
            <a:r>
              <a:rPr lang="en-US" dirty="0"/>
              <a:t>Be aware that products that are commonly used in the workplace (e.g., air fresheners, cleaning products, markers) can trigger a reaction for someone who has a respiratory or chemical sensitivity. Use less toxic products when possible.</a:t>
            </a:r>
          </a:p>
          <a:p>
            <a:pPr marL="285750" indent="-285750">
              <a:buFont typeface="Arial" panose="020B0604020202020204" pitchFamily="34" charset="0"/>
              <a:buChar char="•"/>
            </a:pPr>
            <a:r>
              <a:rPr lang="en-US" dirty="0"/>
              <a:t>Make a commitment to maintaining good ventilation and indoor air quality. This can benefit all employees.</a:t>
            </a:r>
          </a:p>
          <a:p>
            <a:pPr marL="285750" indent="-285750">
              <a:buFont typeface="Arial" panose="020B0604020202020204" pitchFamily="34" charset="0"/>
              <a:buChar char="•"/>
            </a:pPr>
            <a:r>
              <a:rPr lang="en-US" dirty="0"/>
              <a:t>Do not make assumptions based on appearance. For example, a person with asthma may not appear to be limited, but may need accessible parking because she/he is not able to walk long distances or be in the cold or humidity for long periods of time.</a:t>
            </a:r>
          </a:p>
        </p:txBody>
      </p:sp>
    </p:spTree>
    <p:extLst>
      <p:ext uri="{BB962C8B-B14F-4D97-AF65-F5344CB8AC3E}">
        <p14:creationId xmlns:p14="http://schemas.microsoft.com/office/powerpoint/2010/main" val="434055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4152" y="1676400"/>
            <a:ext cx="8305800" cy="923330"/>
          </a:xfrm>
          <a:prstGeom prst="rect">
            <a:avLst/>
          </a:prstGeom>
          <a:noFill/>
        </p:spPr>
        <p:txBody>
          <a:bodyPr wrap="square" rtlCol="0">
            <a:spAutoFit/>
          </a:bodyPr>
          <a:lstStyle/>
          <a:p>
            <a:r>
              <a:rPr lang="en-US" sz="5400" dirty="0"/>
              <a:t>Workplace	</a:t>
            </a:r>
          </a:p>
        </p:txBody>
      </p:sp>
      <p:sp>
        <p:nvSpPr>
          <p:cNvPr id="2" name="TextBox 1"/>
          <p:cNvSpPr txBox="1"/>
          <p:nvPr/>
        </p:nvSpPr>
        <p:spPr>
          <a:xfrm>
            <a:off x="454152" y="2819400"/>
            <a:ext cx="8305800" cy="2739211"/>
          </a:xfrm>
          <a:prstGeom prst="rect">
            <a:avLst/>
          </a:prstGeom>
          <a:noFill/>
        </p:spPr>
        <p:txBody>
          <a:bodyPr wrap="square" rtlCol="0">
            <a:spAutoFit/>
          </a:bodyPr>
          <a:lstStyle/>
          <a:p>
            <a:r>
              <a:rPr lang="en-US" sz="2800" b="1" dirty="0"/>
              <a:t>Psychiatric Impairments</a:t>
            </a:r>
          </a:p>
          <a:p>
            <a:pPr marL="285750" indent="-285750">
              <a:buFont typeface="Arial" panose="020B0604020202020204" pitchFamily="34" charset="0"/>
              <a:buChar char="•"/>
            </a:pPr>
            <a:r>
              <a:rPr lang="en-US" dirty="0"/>
              <a:t>Avoid stereotypes and assumptions about the individual and how he/she may interact with others. In most cases, it will not be obvious that someone has a psychiatric impairment.</a:t>
            </a:r>
          </a:p>
          <a:p>
            <a:pPr marL="285750" indent="-285750">
              <a:buFont typeface="Arial" panose="020B0604020202020204" pitchFamily="34" charset="0"/>
              <a:buChar char="•"/>
            </a:pPr>
            <a:r>
              <a:rPr lang="en-US" dirty="0"/>
              <a:t>Provide support and assistance, as appropriate. </a:t>
            </a:r>
          </a:p>
          <a:p>
            <a:pPr marL="285750" indent="-285750">
              <a:buFont typeface="Arial" panose="020B0604020202020204" pitchFamily="34" charset="0"/>
              <a:buChar char="•"/>
            </a:pPr>
            <a:r>
              <a:rPr lang="en-US" dirty="0"/>
              <a:t>Be patient. Allow the individual time to think and answer questions independently. </a:t>
            </a:r>
          </a:p>
          <a:p>
            <a:pPr marL="285750" indent="-285750">
              <a:buFont typeface="Arial" panose="020B0604020202020204" pitchFamily="34" charset="0"/>
              <a:buChar char="•"/>
            </a:pPr>
            <a:r>
              <a:rPr lang="en-US" dirty="0"/>
              <a:t>Recognize and respect differences in people. People with psychiatric impairments may behave differently that other individuals, may have trouble interpreting social cues, or may have different ways of coping with their impairment.</a:t>
            </a:r>
          </a:p>
        </p:txBody>
      </p:sp>
    </p:spTree>
    <p:extLst>
      <p:ext uri="{BB962C8B-B14F-4D97-AF65-F5344CB8AC3E}">
        <p14:creationId xmlns:p14="http://schemas.microsoft.com/office/powerpoint/2010/main" val="3812548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4152" y="1676400"/>
            <a:ext cx="8305800" cy="923330"/>
          </a:xfrm>
          <a:prstGeom prst="rect">
            <a:avLst/>
          </a:prstGeom>
          <a:noFill/>
        </p:spPr>
        <p:txBody>
          <a:bodyPr wrap="square" rtlCol="0">
            <a:spAutoFit/>
          </a:bodyPr>
          <a:lstStyle/>
          <a:p>
            <a:r>
              <a:rPr lang="en-US" sz="5400" dirty="0"/>
              <a:t>Workplace	</a:t>
            </a:r>
          </a:p>
        </p:txBody>
      </p:sp>
      <p:sp>
        <p:nvSpPr>
          <p:cNvPr id="2" name="TextBox 1"/>
          <p:cNvSpPr txBox="1"/>
          <p:nvPr/>
        </p:nvSpPr>
        <p:spPr>
          <a:xfrm>
            <a:off x="454152" y="2819400"/>
            <a:ext cx="8305800" cy="2739211"/>
          </a:xfrm>
          <a:prstGeom prst="rect">
            <a:avLst/>
          </a:prstGeom>
          <a:noFill/>
        </p:spPr>
        <p:txBody>
          <a:bodyPr wrap="square" rtlCol="0">
            <a:spAutoFit/>
          </a:bodyPr>
          <a:lstStyle/>
          <a:p>
            <a:r>
              <a:rPr lang="en-US" sz="2800" b="1" dirty="0"/>
              <a:t>Cognitive Impairments</a:t>
            </a:r>
          </a:p>
          <a:p>
            <a:pPr marL="285750" indent="-285750">
              <a:buFont typeface="Arial" panose="020B0604020202020204" pitchFamily="34" charset="0"/>
              <a:buChar char="•"/>
            </a:pPr>
            <a:r>
              <a:rPr lang="en-US" dirty="0"/>
              <a:t>Do not assume that because someone has a cognitive impairment, such as a learning disability, that he/she has below-average intelligence. They simply may have difficulty receiving, expressing, or processing information.</a:t>
            </a:r>
          </a:p>
          <a:p>
            <a:pPr marL="285750" indent="-285750">
              <a:buFont typeface="Arial" panose="020B0604020202020204" pitchFamily="34" charset="0"/>
              <a:buChar char="•"/>
            </a:pPr>
            <a:r>
              <a:rPr lang="en-US" dirty="0"/>
              <a:t>Be patient. Allow the individual time to think and answer questions independently. </a:t>
            </a:r>
          </a:p>
          <a:p>
            <a:pPr marL="285750" indent="-285750">
              <a:buFont typeface="Arial" panose="020B0604020202020204" pitchFamily="34" charset="0"/>
              <a:buChar char="•"/>
            </a:pPr>
            <a:r>
              <a:rPr lang="en-US" dirty="0"/>
              <a:t>Ask the person if he/she prefers verbal, written, or hands-on instruction, or a combination of methods in training and work-related situations.</a:t>
            </a:r>
          </a:p>
          <a:p>
            <a:pPr marL="285750" indent="-285750">
              <a:buFont typeface="Arial" panose="020B0604020202020204" pitchFamily="34" charset="0"/>
              <a:buChar char="•"/>
            </a:pPr>
            <a:r>
              <a:rPr lang="en-US" dirty="0"/>
              <a:t>Treat individuals as adults.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346916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2895600"/>
            <a:ext cx="6431280" cy="3077766"/>
          </a:xfrm>
          <a:prstGeom prst="rect">
            <a:avLst/>
          </a:prstGeom>
          <a:noFill/>
        </p:spPr>
        <p:txBody>
          <a:bodyPr wrap="square" rtlCol="0">
            <a:spAutoFit/>
          </a:bodyPr>
          <a:lstStyle/>
          <a:p>
            <a:pPr lvl="1"/>
            <a:r>
              <a:rPr lang="en-US" sz="2800" dirty="0"/>
              <a:t>Presentation information from the</a:t>
            </a:r>
          </a:p>
          <a:p>
            <a:pPr lvl="1"/>
            <a:r>
              <a:rPr lang="en-US" sz="2800" dirty="0"/>
              <a:t>Job Accommodation Network (JAN)</a:t>
            </a:r>
          </a:p>
          <a:p>
            <a:pPr lvl="1"/>
            <a:r>
              <a:rPr lang="en-US" sz="2800" b="1" u="sng" dirty="0"/>
              <a:t>Disability Etiquette in the Workplace</a:t>
            </a:r>
            <a:r>
              <a:rPr lang="en-US" sz="2800" b="1" dirty="0"/>
              <a:t>.</a:t>
            </a:r>
            <a:endParaRPr lang="en-US" sz="2800" dirty="0"/>
          </a:p>
          <a:p>
            <a:pPr lvl="1"/>
            <a:r>
              <a:rPr lang="en-US" sz="2800" dirty="0"/>
              <a:t>This and more information available at</a:t>
            </a:r>
            <a:endParaRPr lang="en-US" sz="2800" dirty="0">
              <a:hlinkClick r:id="rId2"/>
            </a:endParaRPr>
          </a:p>
          <a:p>
            <a:pPr lvl="1"/>
            <a:r>
              <a:rPr lang="en-US" sz="2800" dirty="0">
                <a:hlinkClick r:id="rId2"/>
              </a:rPr>
              <a:t>http://askjan.org/topics/disetiq.htm</a:t>
            </a:r>
            <a:endParaRPr lang="en-US" sz="2800" dirty="0"/>
          </a:p>
          <a:p>
            <a:pPr lvl="1"/>
            <a:endParaRPr lang="en-US" sz="5400" dirty="0"/>
          </a:p>
        </p:txBody>
      </p:sp>
      <p:sp>
        <p:nvSpPr>
          <p:cNvPr id="4" name="Title 1"/>
          <p:cNvSpPr>
            <a:spLocks noGrp="1"/>
          </p:cNvSpPr>
          <p:nvPr>
            <p:ph type="ctrTitle"/>
          </p:nvPr>
        </p:nvSpPr>
        <p:spPr>
          <a:xfrm>
            <a:off x="762000" y="1752600"/>
            <a:ext cx="7772400" cy="993775"/>
          </a:xfrm>
        </p:spPr>
        <p:txBody>
          <a:bodyPr/>
          <a:lstStyle/>
          <a:p>
            <a:r>
              <a:rPr lang="en-US" dirty="0"/>
              <a:t>Workplace Disability Etiquette</a:t>
            </a:r>
            <a:br>
              <a:rPr lang="en-US" dirty="0"/>
            </a:br>
            <a:br>
              <a:rPr lang="en-US" dirty="0"/>
            </a:br>
            <a:endParaRPr lang="en-US" dirty="0"/>
          </a:p>
        </p:txBody>
      </p:sp>
    </p:spTree>
    <p:extLst>
      <p:ext uri="{BB962C8B-B14F-4D97-AF65-F5344CB8AC3E}">
        <p14:creationId xmlns:p14="http://schemas.microsoft.com/office/powerpoint/2010/main" val="188295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7772400" cy="993775"/>
          </a:xfrm>
        </p:spPr>
        <p:txBody>
          <a:bodyPr/>
          <a:lstStyle/>
          <a:p>
            <a:r>
              <a:rPr lang="en-US" dirty="0"/>
              <a:t>Workplace Disability Etiquette</a:t>
            </a:r>
            <a:br>
              <a:rPr lang="en-US" dirty="0"/>
            </a:br>
            <a:br>
              <a:rPr lang="en-US" dirty="0"/>
            </a:br>
            <a:endParaRPr lang="en-US" dirty="0"/>
          </a:p>
        </p:txBody>
      </p:sp>
      <p:sp>
        <p:nvSpPr>
          <p:cNvPr id="3" name="TextBox 2"/>
          <p:cNvSpPr txBox="1"/>
          <p:nvPr/>
        </p:nvSpPr>
        <p:spPr>
          <a:xfrm>
            <a:off x="1143000" y="2438400"/>
            <a:ext cx="6781800" cy="3139321"/>
          </a:xfrm>
          <a:prstGeom prst="rect">
            <a:avLst/>
          </a:prstGeom>
          <a:noFill/>
        </p:spPr>
        <p:txBody>
          <a:bodyPr wrap="square" rtlCol="0">
            <a:spAutoFit/>
          </a:bodyPr>
          <a:lstStyle/>
          <a:p>
            <a:pPr marL="285750" indent="-285750">
              <a:buFont typeface="Arial" panose="020B0604020202020204" pitchFamily="34" charset="0"/>
              <a:buChar char="•"/>
            </a:pPr>
            <a:r>
              <a:rPr lang="en-US" dirty="0"/>
              <a:t>Attitude vs. “Do’s” and “Don’ts”</a:t>
            </a:r>
          </a:p>
          <a:p>
            <a:pPr marL="285750" indent="-285750">
              <a:buFont typeface="Arial" panose="020B0604020202020204" pitchFamily="34" charset="0"/>
              <a:buChar char="•"/>
            </a:pPr>
            <a:r>
              <a:rPr lang="en-US" dirty="0"/>
              <a:t>People First Language – Individual with Disabilities vs. the Disabled</a:t>
            </a:r>
          </a:p>
          <a:p>
            <a:pPr marL="285750" indent="-285750">
              <a:buFont typeface="Arial" panose="020B0604020202020204" pitchFamily="34" charset="0"/>
              <a:buChar char="•"/>
            </a:pPr>
            <a:r>
              <a:rPr lang="en-US" dirty="0"/>
              <a:t>Avoid Stereotypes – e.g., a person with learning disability has below average intelligence</a:t>
            </a:r>
          </a:p>
          <a:p>
            <a:pPr marL="285750" indent="-285750">
              <a:buFont typeface="Arial" panose="020B0604020202020204" pitchFamily="34" charset="0"/>
              <a:buChar char="•"/>
            </a:pPr>
            <a:r>
              <a:rPr lang="en-US" dirty="0"/>
              <a:t>Assumptions About Limitation – Doing things differently, being different vs. being less than</a:t>
            </a:r>
          </a:p>
          <a:p>
            <a:pPr marL="285750" indent="-285750">
              <a:buFont typeface="Arial" panose="020B0604020202020204" pitchFamily="34" charset="0"/>
              <a:buChar char="•"/>
            </a:pPr>
            <a:r>
              <a:rPr lang="en-US" dirty="0"/>
              <a:t>Recognize and Respect Differences – Diversity &amp; Inclusion</a:t>
            </a:r>
          </a:p>
          <a:p>
            <a:pPr marL="285750" indent="-285750">
              <a:buFont typeface="Arial" panose="020B0604020202020204" pitchFamily="34" charset="0"/>
              <a:buChar char="•"/>
            </a:pPr>
            <a:r>
              <a:rPr lang="en-US" dirty="0"/>
              <a:t>Common Sense – Accommodations are usually very simple and accessibility benefits everyone</a:t>
            </a:r>
          </a:p>
          <a:p>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77225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2666999"/>
            <a:ext cx="4495800" cy="2800767"/>
          </a:xfrm>
          <a:prstGeom prst="rect">
            <a:avLst/>
          </a:prstGeom>
          <a:noFill/>
        </p:spPr>
        <p:txBody>
          <a:bodyPr wrap="square" rtlCol="0">
            <a:spAutoFit/>
          </a:bodyPr>
          <a:lstStyle/>
          <a:p>
            <a:pPr marL="685800" indent="-685800">
              <a:buFont typeface="Arial" panose="020B0604020202020204" pitchFamily="34" charset="0"/>
              <a:buChar char="•"/>
            </a:pPr>
            <a:r>
              <a:rPr lang="en-US" sz="4400" dirty="0"/>
              <a:t>Recruitment</a:t>
            </a:r>
          </a:p>
          <a:p>
            <a:pPr marL="685800" indent="-685800">
              <a:buFont typeface="Arial" panose="020B0604020202020204" pitchFamily="34" charset="0"/>
              <a:buChar char="•"/>
            </a:pPr>
            <a:r>
              <a:rPr lang="en-US" sz="4400" dirty="0"/>
              <a:t>Interview</a:t>
            </a:r>
          </a:p>
          <a:p>
            <a:pPr marL="685800" indent="-685800">
              <a:buFont typeface="Arial" panose="020B0604020202020204" pitchFamily="34" charset="0"/>
              <a:buChar char="•"/>
            </a:pPr>
            <a:r>
              <a:rPr lang="en-US" sz="4400" dirty="0"/>
              <a:t>New Employee</a:t>
            </a:r>
          </a:p>
          <a:p>
            <a:pPr marL="685800" indent="-685800">
              <a:buFont typeface="Arial" panose="020B0604020202020204" pitchFamily="34" charset="0"/>
              <a:buChar char="•"/>
            </a:pPr>
            <a:r>
              <a:rPr lang="en-US" sz="4400" dirty="0"/>
              <a:t>Workplace</a:t>
            </a:r>
          </a:p>
        </p:txBody>
      </p:sp>
      <p:sp>
        <p:nvSpPr>
          <p:cNvPr id="4" name="Title 1"/>
          <p:cNvSpPr>
            <a:spLocks noGrp="1"/>
          </p:cNvSpPr>
          <p:nvPr>
            <p:ph type="ctrTitle"/>
          </p:nvPr>
        </p:nvSpPr>
        <p:spPr>
          <a:xfrm>
            <a:off x="609600" y="1676273"/>
            <a:ext cx="7772400" cy="993775"/>
          </a:xfrm>
        </p:spPr>
        <p:txBody>
          <a:bodyPr/>
          <a:lstStyle/>
          <a:p>
            <a:r>
              <a:rPr lang="en-US" dirty="0"/>
              <a:t>Workplace Disability Etiquette</a:t>
            </a:r>
            <a:br>
              <a:rPr lang="en-US" dirty="0"/>
            </a:br>
            <a:br>
              <a:rPr lang="en-US" dirty="0"/>
            </a:br>
            <a:endParaRPr lang="en-US" dirty="0"/>
          </a:p>
        </p:txBody>
      </p:sp>
    </p:spTree>
    <p:extLst>
      <p:ext uri="{BB962C8B-B14F-4D97-AF65-F5344CB8AC3E}">
        <p14:creationId xmlns:p14="http://schemas.microsoft.com/office/powerpoint/2010/main" val="2759411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981200"/>
            <a:ext cx="8305800" cy="923330"/>
          </a:xfrm>
          <a:prstGeom prst="rect">
            <a:avLst/>
          </a:prstGeom>
          <a:noFill/>
        </p:spPr>
        <p:txBody>
          <a:bodyPr wrap="square" rtlCol="0">
            <a:spAutoFit/>
          </a:bodyPr>
          <a:lstStyle/>
          <a:p>
            <a:r>
              <a:rPr lang="en-US" sz="5400" dirty="0"/>
              <a:t>Recruitment</a:t>
            </a:r>
          </a:p>
        </p:txBody>
      </p:sp>
      <p:sp>
        <p:nvSpPr>
          <p:cNvPr id="2" name="TextBox 1"/>
          <p:cNvSpPr txBox="1"/>
          <p:nvPr/>
        </p:nvSpPr>
        <p:spPr>
          <a:xfrm>
            <a:off x="609600" y="3048000"/>
            <a:ext cx="76962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Only include qualifications in job posting that are actually required for the position.</a:t>
            </a:r>
          </a:p>
          <a:p>
            <a:pPr marL="285750" indent="-285750">
              <a:buFont typeface="Arial" panose="020B0604020202020204" pitchFamily="34" charset="0"/>
              <a:buChar char="•"/>
            </a:pPr>
            <a:r>
              <a:rPr lang="en-US" dirty="0"/>
              <a:t>Require equal qualifications of all job applicants, regardless of disability.</a:t>
            </a:r>
          </a:p>
          <a:p>
            <a:pPr marL="285750" indent="-285750">
              <a:buFont typeface="Arial" panose="020B0604020202020204" pitchFamily="34" charset="0"/>
              <a:buChar char="•"/>
            </a:pPr>
            <a:r>
              <a:rPr lang="en-US" dirty="0"/>
              <a:t>Advertise organization as an equal opportunity employer.</a:t>
            </a:r>
          </a:p>
        </p:txBody>
      </p:sp>
    </p:spTree>
    <p:extLst>
      <p:ext uri="{BB962C8B-B14F-4D97-AF65-F5344CB8AC3E}">
        <p14:creationId xmlns:p14="http://schemas.microsoft.com/office/powerpoint/2010/main" val="163459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676400"/>
            <a:ext cx="8305800" cy="923330"/>
          </a:xfrm>
          <a:prstGeom prst="rect">
            <a:avLst/>
          </a:prstGeom>
          <a:noFill/>
        </p:spPr>
        <p:txBody>
          <a:bodyPr wrap="square" rtlCol="0">
            <a:spAutoFit/>
          </a:bodyPr>
          <a:lstStyle/>
          <a:p>
            <a:r>
              <a:rPr lang="en-US" sz="5400" dirty="0"/>
              <a:t>Interview</a:t>
            </a:r>
          </a:p>
        </p:txBody>
      </p:sp>
      <p:sp>
        <p:nvSpPr>
          <p:cNvPr id="2" name="TextBox 1"/>
          <p:cNvSpPr txBox="1"/>
          <p:nvPr/>
        </p:nvSpPr>
        <p:spPr>
          <a:xfrm>
            <a:off x="457200" y="2599730"/>
            <a:ext cx="7086600" cy="3693319"/>
          </a:xfrm>
          <a:prstGeom prst="rect">
            <a:avLst/>
          </a:prstGeom>
          <a:noFill/>
        </p:spPr>
        <p:txBody>
          <a:bodyPr wrap="square" rtlCol="0">
            <a:spAutoFit/>
          </a:bodyPr>
          <a:lstStyle/>
          <a:p>
            <a:pPr marL="285750" indent="-285750">
              <a:buFont typeface="Arial" panose="020B0604020202020204" pitchFamily="34" charset="0"/>
              <a:buChar char="•"/>
            </a:pPr>
            <a:r>
              <a:rPr lang="en-US" dirty="0"/>
              <a:t>Scheduling </a:t>
            </a:r>
          </a:p>
          <a:p>
            <a:pPr marL="742950" lvl="1" indent="-285750">
              <a:buFont typeface="Arial" panose="020B0604020202020204" pitchFamily="34" charset="0"/>
              <a:buChar char="•"/>
            </a:pPr>
            <a:r>
              <a:rPr lang="en-US" dirty="0"/>
              <a:t>Let applicant know accommodations can be provided upon request and who to contact for more information.</a:t>
            </a:r>
          </a:p>
          <a:p>
            <a:pPr marL="742950" lvl="1" indent="-285750">
              <a:buFont typeface="Arial" panose="020B0604020202020204" pitchFamily="34" charset="0"/>
              <a:buChar char="•"/>
            </a:pPr>
            <a:r>
              <a:rPr lang="en-US" dirty="0"/>
              <a:t>Schedule interview at an accessible location.</a:t>
            </a:r>
          </a:p>
          <a:p>
            <a:pPr marL="285750" indent="-285750">
              <a:buFont typeface="Arial" panose="020B0604020202020204" pitchFamily="34" charset="0"/>
              <a:buChar char="•"/>
            </a:pPr>
            <a:r>
              <a:rPr lang="en-US" dirty="0"/>
              <a:t>Greeting</a:t>
            </a:r>
          </a:p>
          <a:p>
            <a:pPr marL="742950" lvl="1" indent="-285750">
              <a:buFont typeface="Arial" panose="020B0604020202020204" pitchFamily="34" charset="0"/>
              <a:buChar char="•"/>
            </a:pPr>
            <a:r>
              <a:rPr lang="en-US" dirty="0"/>
              <a:t>Speak directly to the interviewee instead of any companion, attendant or interpreter.</a:t>
            </a:r>
          </a:p>
          <a:p>
            <a:pPr marL="742950" lvl="1" indent="-285750">
              <a:buFont typeface="Arial" panose="020B0604020202020204" pitchFamily="34" charset="0"/>
              <a:buChar char="•"/>
            </a:pPr>
            <a:r>
              <a:rPr lang="en-US" dirty="0"/>
              <a:t>Be aware </a:t>
            </a:r>
            <a:r>
              <a:rPr lang="en-US"/>
              <a:t>of interview </a:t>
            </a:r>
            <a:r>
              <a:rPr lang="en-US" dirty="0"/>
              <a:t>location’s accessible features </a:t>
            </a:r>
            <a:r>
              <a:rPr lang="en-US" dirty="0" err="1"/>
              <a:t>i.e</a:t>
            </a:r>
            <a:r>
              <a:rPr lang="en-US" dirty="0"/>
              <a:t>, accessible restrooms, drinking fountains, and emergency exits.</a:t>
            </a:r>
          </a:p>
          <a:p>
            <a:pPr marL="285750" indent="-285750">
              <a:buFont typeface="Arial" panose="020B0604020202020204" pitchFamily="34" charset="0"/>
              <a:buChar char="•"/>
            </a:pPr>
            <a:r>
              <a:rPr lang="en-US" dirty="0"/>
              <a:t>Interviewing</a:t>
            </a:r>
          </a:p>
          <a:p>
            <a:pPr marL="742950" lvl="1" indent="-285750">
              <a:buFont typeface="Arial" panose="020B0604020202020204" pitchFamily="34" charset="0"/>
              <a:buChar char="•"/>
            </a:pPr>
            <a:r>
              <a:rPr lang="en-US" dirty="0"/>
              <a:t>Ask similar questions of all interviewees, regardless of disability.</a:t>
            </a:r>
          </a:p>
          <a:p>
            <a:pPr marL="742950" lvl="1" indent="-285750">
              <a:buFont typeface="Arial" panose="020B0604020202020204" pitchFamily="34" charset="0"/>
              <a:buChar char="•"/>
            </a:pPr>
            <a:r>
              <a:rPr lang="en-US" dirty="0"/>
              <a:t>Conduct interview emphasizing abilities, achievements, and interviewee qualities.</a:t>
            </a:r>
          </a:p>
        </p:txBody>
      </p:sp>
    </p:spTree>
    <p:extLst>
      <p:ext uri="{BB962C8B-B14F-4D97-AF65-F5344CB8AC3E}">
        <p14:creationId xmlns:p14="http://schemas.microsoft.com/office/powerpoint/2010/main" val="91782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676400"/>
            <a:ext cx="8305800" cy="923330"/>
          </a:xfrm>
          <a:prstGeom prst="rect">
            <a:avLst/>
          </a:prstGeom>
          <a:noFill/>
        </p:spPr>
        <p:txBody>
          <a:bodyPr wrap="square" rtlCol="0">
            <a:spAutoFit/>
          </a:bodyPr>
          <a:lstStyle/>
          <a:p>
            <a:r>
              <a:rPr lang="en-US" sz="5400" dirty="0"/>
              <a:t>New Employee</a:t>
            </a:r>
          </a:p>
        </p:txBody>
      </p:sp>
      <p:sp>
        <p:nvSpPr>
          <p:cNvPr id="2" name="TextBox 1"/>
          <p:cNvSpPr txBox="1"/>
          <p:nvPr/>
        </p:nvSpPr>
        <p:spPr>
          <a:xfrm>
            <a:off x="460248" y="2657778"/>
            <a:ext cx="8305800" cy="2031325"/>
          </a:xfrm>
          <a:prstGeom prst="rect">
            <a:avLst/>
          </a:prstGeom>
          <a:noFill/>
        </p:spPr>
        <p:txBody>
          <a:bodyPr wrap="square" rtlCol="0">
            <a:spAutoFit/>
          </a:bodyPr>
          <a:lstStyle/>
          <a:p>
            <a:pPr marL="285750" indent="-285750">
              <a:buFont typeface="Arial" panose="020B0604020202020204" pitchFamily="34" charset="0"/>
              <a:buChar char="•"/>
            </a:pPr>
            <a:r>
              <a:rPr lang="en-US" dirty="0"/>
              <a:t>Review physical features of work environment and remove any potential barriers as necessary.</a:t>
            </a:r>
          </a:p>
          <a:p>
            <a:pPr marL="285750" indent="-285750">
              <a:buFont typeface="Arial" panose="020B0604020202020204" pitchFamily="34" charset="0"/>
              <a:buChar char="•"/>
            </a:pPr>
            <a:r>
              <a:rPr lang="en-US" dirty="0"/>
              <a:t>Identify assistive technologies available to increase workplace accessibility.</a:t>
            </a:r>
          </a:p>
          <a:p>
            <a:pPr marL="285750" indent="-285750">
              <a:buFont typeface="Arial" panose="020B0604020202020204" pitchFamily="34" charset="0"/>
              <a:buChar char="•"/>
            </a:pPr>
            <a:r>
              <a:rPr lang="en-US" dirty="0"/>
              <a:t>Consider an overall disability awareness initiative (without singling-out the person with a disability).</a:t>
            </a:r>
          </a:p>
          <a:p>
            <a:pPr marL="285750" indent="-285750">
              <a:buFont typeface="Arial" panose="020B0604020202020204" pitchFamily="34" charset="0"/>
              <a:buChar char="•"/>
            </a:pPr>
            <a:r>
              <a:rPr lang="en-US" dirty="0"/>
              <a:t>Include employees with disabilities in emergency evacuation planning and procedures.</a:t>
            </a:r>
          </a:p>
        </p:txBody>
      </p:sp>
    </p:spTree>
    <p:extLst>
      <p:ext uri="{BB962C8B-B14F-4D97-AF65-F5344CB8AC3E}">
        <p14:creationId xmlns:p14="http://schemas.microsoft.com/office/powerpoint/2010/main" val="854752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4152" y="1676400"/>
            <a:ext cx="8305800" cy="6032421"/>
          </a:xfrm>
          <a:prstGeom prst="rect">
            <a:avLst/>
          </a:prstGeom>
          <a:noFill/>
        </p:spPr>
        <p:txBody>
          <a:bodyPr wrap="square" rtlCol="0">
            <a:spAutoFit/>
          </a:bodyPr>
          <a:lstStyle/>
          <a:p>
            <a:r>
              <a:rPr lang="en-US" sz="5400" dirty="0"/>
              <a:t>Workplace</a:t>
            </a:r>
          </a:p>
          <a:p>
            <a:pPr marL="1143000" lvl="1" indent="-685800">
              <a:buFont typeface="Arial" panose="020B0604020202020204" pitchFamily="34" charset="0"/>
              <a:buChar char="•"/>
            </a:pPr>
            <a:r>
              <a:rPr lang="en-US" sz="3200" dirty="0"/>
              <a:t>Mobility Impairments</a:t>
            </a:r>
          </a:p>
          <a:p>
            <a:pPr marL="1143000" lvl="1" indent="-685800">
              <a:buFont typeface="Arial" panose="020B0604020202020204" pitchFamily="34" charset="0"/>
              <a:buChar char="•"/>
            </a:pPr>
            <a:r>
              <a:rPr lang="en-US" sz="3200" dirty="0"/>
              <a:t>Vision Impairments</a:t>
            </a:r>
          </a:p>
          <a:p>
            <a:pPr marL="1143000" lvl="1" indent="-685800">
              <a:buFont typeface="Arial" panose="020B0604020202020204" pitchFamily="34" charset="0"/>
              <a:buChar char="•"/>
            </a:pPr>
            <a:r>
              <a:rPr lang="en-US" sz="3200" dirty="0"/>
              <a:t>Deaf or hard of Hearing</a:t>
            </a:r>
          </a:p>
          <a:p>
            <a:pPr marL="1143000" lvl="1" indent="-685800">
              <a:buFont typeface="Arial" panose="020B0604020202020204" pitchFamily="34" charset="0"/>
              <a:buChar char="•"/>
            </a:pPr>
            <a:r>
              <a:rPr lang="en-US" sz="3200" dirty="0"/>
              <a:t>Speech Impairments</a:t>
            </a:r>
          </a:p>
          <a:p>
            <a:pPr marL="1143000" lvl="1" indent="-685800">
              <a:buFont typeface="Arial" panose="020B0604020202020204" pitchFamily="34" charset="0"/>
              <a:buChar char="•"/>
            </a:pPr>
            <a:r>
              <a:rPr lang="en-US" sz="3200" dirty="0"/>
              <a:t>Respiratory/Chemical Sensitivity</a:t>
            </a:r>
          </a:p>
          <a:p>
            <a:pPr marL="1143000" lvl="1" indent="-685800">
              <a:buFont typeface="Arial" panose="020B0604020202020204" pitchFamily="34" charset="0"/>
              <a:buChar char="•"/>
            </a:pPr>
            <a:r>
              <a:rPr lang="en-US" sz="3200" dirty="0"/>
              <a:t>Psychiatric Impairments</a:t>
            </a:r>
          </a:p>
          <a:p>
            <a:pPr marL="1143000" lvl="1" indent="-685800">
              <a:buFont typeface="Arial" panose="020B0604020202020204" pitchFamily="34" charset="0"/>
              <a:buChar char="•"/>
            </a:pPr>
            <a:r>
              <a:rPr lang="en-US" sz="3200" dirty="0"/>
              <a:t>Cognitive Impairments</a:t>
            </a:r>
          </a:p>
          <a:p>
            <a:pPr marL="1143000" lvl="1" indent="-685800">
              <a:buFont typeface="Arial" panose="020B0604020202020204" pitchFamily="34" charset="0"/>
              <a:buChar char="•"/>
            </a:pPr>
            <a:endParaRPr lang="en-US" sz="5400" dirty="0"/>
          </a:p>
          <a:p>
            <a:r>
              <a:rPr lang="en-US" sz="5400" dirty="0"/>
              <a:t>	</a:t>
            </a:r>
          </a:p>
        </p:txBody>
      </p:sp>
    </p:spTree>
    <p:extLst>
      <p:ext uri="{BB962C8B-B14F-4D97-AF65-F5344CB8AC3E}">
        <p14:creationId xmlns:p14="http://schemas.microsoft.com/office/powerpoint/2010/main" val="3633373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4152" y="1676400"/>
            <a:ext cx="8305800" cy="923330"/>
          </a:xfrm>
          <a:prstGeom prst="rect">
            <a:avLst/>
          </a:prstGeom>
          <a:noFill/>
        </p:spPr>
        <p:txBody>
          <a:bodyPr wrap="square" rtlCol="0">
            <a:spAutoFit/>
          </a:bodyPr>
          <a:lstStyle/>
          <a:p>
            <a:r>
              <a:rPr lang="en-US" sz="5400" dirty="0"/>
              <a:t>Workplace	</a:t>
            </a:r>
          </a:p>
        </p:txBody>
      </p:sp>
      <p:sp>
        <p:nvSpPr>
          <p:cNvPr id="2" name="TextBox 1"/>
          <p:cNvSpPr txBox="1"/>
          <p:nvPr/>
        </p:nvSpPr>
        <p:spPr>
          <a:xfrm>
            <a:off x="454152" y="2819400"/>
            <a:ext cx="8305800" cy="3016210"/>
          </a:xfrm>
          <a:prstGeom prst="rect">
            <a:avLst/>
          </a:prstGeom>
          <a:noFill/>
        </p:spPr>
        <p:txBody>
          <a:bodyPr wrap="square" rtlCol="0">
            <a:spAutoFit/>
          </a:bodyPr>
          <a:lstStyle/>
          <a:p>
            <a:r>
              <a:rPr lang="en-US" sz="2800" b="1" dirty="0"/>
              <a:t>Mobility Impairments</a:t>
            </a:r>
          </a:p>
          <a:p>
            <a:pPr marL="285750" indent="-285750">
              <a:buFont typeface="Arial" panose="020B0604020202020204" pitchFamily="34" charset="0"/>
              <a:buChar char="•"/>
            </a:pPr>
            <a:r>
              <a:rPr lang="en-US" dirty="0"/>
              <a:t>Not all mobility Impairments are visible e.g., heart condition, asthma.</a:t>
            </a:r>
          </a:p>
          <a:p>
            <a:pPr marL="285750" indent="-285750">
              <a:buFont typeface="Arial" panose="020B0604020202020204" pitchFamily="34" charset="0"/>
              <a:buChar char="•"/>
            </a:pPr>
            <a:r>
              <a:rPr lang="en-US" dirty="0"/>
              <a:t>A wheelchair, mobility aid, or service animal is a part of an individual’s personal space; a extension of that individual.</a:t>
            </a:r>
          </a:p>
          <a:p>
            <a:pPr marL="285750" indent="-285750">
              <a:buFont typeface="Arial" panose="020B0604020202020204" pitchFamily="34" charset="0"/>
              <a:buChar char="•"/>
            </a:pPr>
            <a:r>
              <a:rPr lang="en-US" dirty="0"/>
              <a:t>Ask whether a person with a disability needs assistance before you help. Use same courtesy as you would with others. Do not be afraid to ask how you can help.</a:t>
            </a:r>
          </a:p>
          <a:p>
            <a:pPr marL="285750" indent="-285750">
              <a:buFont typeface="Arial" panose="020B0604020202020204" pitchFamily="34" charset="0"/>
              <a:buChar char="•"/>
            </a:pPr>
            <a:r>
              <a:rPr lang="en-US" dirty="0"/>
              <a:t>Language. People who use wheelchairs or scooters are not confined or bound to them. The wheelchair enables the person to get where he/she needs to go. It does not confine the person.</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770239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4152" y="1676400"/>
            <a:ext cx="8305800" cy="923330"/>
          </a:xfrm>
          <a:prstGeom prst="rect">
            <a:avLst/>
          </a:prstGeom>
          <a:noFill/>
        </p:spPr>
        <p:txBody>
          <a:bodyPr wrap="square" rtlCol="0">
            <a:spAutoFit/>
          </a:bodyPr>
          <a:lstStyle/>
          <a:p>
            <a:r>
              <a:rPr lang="en-US" sz="5400" dirty="0"/>
              <a:t>Workplace	</a:t>
            </a:r>
          </a:p>
        </p:txBody>
      </p:sp>
      <p:sp>
        <p:nvSpPr>
          <p:cNvPr id="2" name="TextBox 1"/>
          <p:cNvSpPr txBox="1"/>
          <p:nvPr/>
        </p:nvSpPr>
        <p:spPr>
          <a:xfrm>
            <a:off x="454152" y="2819400"/>
            <a:ext cx="8305800" cy="2462213"/>
          </a:xfrm>
          <a:prstGeom prst="rect">
            <a:avLst/>
          </a:prstGeom>
          <a:noFill/>
        </p:spPr>
        <p:txBody>
          <a:bodyPr wrap="square" rtlCol="0">
            <a:spAutoFit/>
          </a:bodyPr>
          <a:lstStyle/>
          <a:p>
            <a:r>
              <a:rPr lang="en-US" sz="2800" b="1" dirty="0"/>
              <a:t>Vision Impairments</a:t>
            </a:r>
          </a:p>
          <a:p>
            <a:pPr marL="285750" indent="-285750">
              <a:buFont typeface="Arial" panose="020B0604020202020204" pitchFamily="34" charset="0"/>
              <a:buChar char="•"/>
            </a:pPr>
            <a:r>
              <a:rPr lang="en-US" dirty="0"/>
              <a:t>Do not pet or distract a service animal. </a:t>
            </a:r>
          </a:p>
          <a:p>
            <a:pPr marL="285750" indent="-285750">
              <a:buFont typeface="Arial" panose="020B0604020202020204" pitchFamily="34" charset="0"/>
              <a:buChar char="•"/>
            </a:pPr>
            <a:r>
              <a:rPr lang="en-US" dirty="0"/>
              <a:t>As you walk with a person with a vision impairment tell them where you are going, make note of steps or slopes, and point-out opening doors or other obstacles.</a:t>
            </a:r>
          </a:p>
          <a:p>
            <a:pPr marL="285750" indent="-285750">
              <a:buFont typeface="Arial" panose="020B0604020202020204" pitchFamily="34" charset="0"/>
              <a:buChar char="•"/>
            </a:pPr>
            <a:r>
              <a:rPr lang="en-US" dirty="0"/>
              <a:t>Provide work-related materials (employee handbooks or benefit information) in alternative formats as necessary e.g., Braille, raised graphics, large print, audio files, or PDF for Kurzweil 3000, web page design compatible with screen readers.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413026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1712</TotalTime>
  <Words>1016</Words>
  <Application>Microsoft Office PowerPoint</Application>
  <PresentationFormat>On-screen Show (4:3)</PresentationFormat>
  <Paragraphs>89</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Workplace Disability Etiquette  </vt:lpstr>
      <vt:lpstr>Workplace Disability Etiquette  </vt:lpstr>
      <vt:lpstr>Workplace Disability Etiquette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Workplace Disability Etiquette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Vernon J Anderson</dc:creator>
  <cp:lastModifiedBy>Janice Johnston</cp:lastModifiedBy>
  <cp:revision>82</cp:revision>
  <cp:lastPrinted>2014-08-27T16:01:27Z</cp:lastPrinted>
  <dcterms:created xsi:type="dcterms:W3CDTF">2014-08-27T14:39:02Z</dcterms:created>
  <dcterms:modified xsi:type="dcterms:W3CDTF">2020-01-23T17:10:02Z</dcterms:modified>
</cp:coreProperties>
</file>